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3.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 id="2147484340" r:id="rId12"/>
    <p:sldMasterId id="2147484352" r:id="rId13"/>
    <p:sldMasterId id="2147484363" r:id="rId14"/>
    <p:sldMasterId id="2147484374" r:id="rId15"/>
    <p:sldMasterId id="2147484403" r:id="rId16"/>
    <p:sldMasterId id="2147484431" r:id="rId17"/>
  </p:sldMasterIdLst>
  <p:notesMasterIdLst>
    <p:notesMasterId r:id="rId52"/>
  </p:notesMasterIdLst>
  <p:handoutMasterIdLst>
    <p:handoutMasterId r:id="rId53"/>
  </p:handoutMasterIdLst>
  <p:sldIdLst>
    <p:sldId id="327" r:id="rId18"/>
    <p:sldId id="331" r:id="rId19"/>
    <p:sldId id="367" r:id="rId20"/>
    <p:sldId id="371" r:id="rId21"/>
    <p:sldId id="332" r:id="rId22"/>
    <p:sldId id="294" r:id="rId23"/>
    <p:sldId id="295" r:id="rId24"/>
    <p:sldId id="326" r:id="rId25"/>
    <p:sldId id="333" r:id="rId26"/>
    <p:sldId id="336" r:id="rId27"/>
    <p:sldId id="268" r:id="rId28"/>
    <p:sldId id="355" r:id="rId29"/>
    <p:sldId id="375" r:id="rId30"/>
    <p:sldId id="376" r:id="rId31"/>
    <p:sldId id="380" r:id="rId32"/>
    <p:sldId id="377" r:id="rId33"/>
    <p:sldId id="381" r:id="rId34"/>
    <p:sldId id="378" r:id="rId35"/>
    <p:sldId id="382" r:id="rId36"/>
    <p:sldId id="379" r:id="rId37"/>
    <p:sldId id="337" r:id="rId38"/>
    <p:sldId id="338" r:id="rId39"/>
    <p:sldId id="383" r:id="rId40"/>
    <p:sldId id="384" r:id="rId41"/>
    <p:sldId id="385" r:id="rId42"/>
    <p:sldId id="386" r:id="rId43"/>
    <p:sldId id="339" r:id="rId44"/>
    <p:sldId id="391" r:id="rId45"/>
    <p:sldId id="285" r:id="rId46"/>
    <p:sldId id="368" r:id="rId47"/>
    <p:sldId id="390" r:id="rId48"/>
    <p:sldId id="387" r:id="rId49"/>
    <p:sldId id="388" r:id="rId50"/>
    <p:sldId id="389" r:id="rId51"/>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CF2"/>
    <a:srgbClr val="0072C6"/>
    <a:srgbClr val="2D82FF"/>
    <a:srgbClr val="D2D2D2"/>
    <a:srgbClr val="A0A0A0"/>
    <a:srgbClr val="68217A"/>
    <a:srgbClr val="EB3C00"/>
    <a:srgbClr val="0088EE"/>
    <a:srgbClr val="004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6" autoAdjust="0"/>
    <p:restoredTop sz="77955" autoAdjust="0"/>
  </p:normalViewPr>
  <p:slideViewPr>
    <p:cSldViewPr snapToGrid="0">
      <p:cViewPr varScale="1">
        <p:scale>
          <a:sx n="78" d="100"/>
          <a:sy n="78" d="100"/>
        </p:scale>
        <p:origin x="1299" y="65"/>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Office</a:t>
            </a:r>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16</a:t>
            </a:fld>
            <a:endParaRPr lang="en-US"/>
          </a:p>
        </p:txBody>
      </p:sp>
    </p:spTree>
    <p:extLst>
      <p:ext uri="{BB962C8B-B14F-4D97-AF65-F5344CB8AC3E}">
        <p14:creationId xmlns:p14="http://schemas.microsoft.com/office/powerpoint/2010/main" val="4276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18</a:t>
            </a:fld>
            <a:endParaRPr lang="en-US"/>
          </a:p>
        </p:txBody>
      </p:sp>
    </p:spTree>
    <p:extLst>
      <p:ext uri="{BB962C8B-B14F-4D97-AF65-F5344CB8AC3E}">
        <p14:creationId xmlns:p14="http://schemas.microsoft.com/office/powerpoint/2010/main" val="153546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20</a:t>
            </a:fld>
            <a:endParaRPr lang="en-US"/>
          </a:p>
        </p:txBody>
      </p:sp>
    </p:spTree>
    <p:extLst>
      <p:ext uri="{BB962C8B-B14F-4D97-AF65-F5344CB8AC3E}">
        <p14:creationId xmlns:p14="http://schemas.microsoft.com/office/powerpoint/2010/main" val="424912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a:t>
            </a:r>
            <a:r>
              <a:rPr lang="en-US" baseline="0" dirty="0"/>
              <a:t> Everywhere from PPTX</a:t>
            </a:r>
          </a:p>
          <a:p>
            <a:r>
              <a:rPr lang="en-US" baseline="0" dirty="0"/>
              <a:t>Bubbles in Excel</a:t>
            </a:r>
          </a:p>
          <a:p>
            <a:r>
              <a:rPr lang="en-US" baseline="0" dirty="0"/>
              <a:t>DocuSign in Word</a:t>
            </a:r>
          </a:p>
          <a:p>
            <a:r>
              <a:rPr lang="en-US" baseline="0" dirty="0"/>
              <a:t>Boomerang in Outlook</a:t>
            </a:r>
            <a:endParaRPr lang="en-US" dirty="0"/>
          </a:p>
        </p:txBody>
      </p:sp>
      <p:sp>
        <p:nvSpPr>
          <p:cNvPr id="4" name="Date Placeholder 3"/>
          <p:cNvSpPr>
            <a:spLocks noGrp="1"/>
          </p:cNvSpPr>
          <p:nvPr>
            <p:ph type="dt" idx="10"/>
          </p:nvPr>
        </p:nvSpPr>
        <p:spPr/>
        <p:txBody>
          <a:bodyPr/>
          <a:lstStyle/>
          <a:p>
            <a:fld id="{8BF37B0E-A232-4213-AA9F-04ACB4C6D3B6}" type="datetime1">
              <a:rPr lang="en-US" smtClean="0"/>
              <a:t>12/15/2015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68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a:p>
        </p:txBody>
      </p:sp>
    </p:spTree>
    <p:extLst>
      <p:ext uri="{BB962C8B-B14F-4D97-AF65-F5344CB8AC3E}">
        <p14:creationId xmlns:p14="http://schemas.microsoft.com/office/powerpoint/2010/main" val="439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a:p>
        </p:txBody>
      </p:sp>
    </p:spTree>
    <p:extLst>
      <p:ext uri="{BB962C8B-B14F-4D97-AF65-F5344CB8AC3E}">
        <p14:creationId xmlns:p14="http://schemas.microsoft.com/office/powerpoint/2010/main" val="50620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a:p>
        </p:txBody>
      </p:sp>
    </p:spTree>
    <p:extLst>
      <p:ext uri="{BB962C8B-B14F-4D97-AF65-F5344CB8AC3E}">
        <p14:creationId xmlns:p14="http://schemas.microsoft.com/office/powerpoint/2010/main" val="10123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26</a:t>
            </a:fld>
            <a:endParaRPr lang="en-US"/>
          </a:p>
        </p:txBody>
      </p:sp>
    </p:spTree>
    <p:extLst>
      <p:ext uri="{BB962C8B-B14F-4D97-AF65-F5344CB8AC3E}">
        <p14:creationId xmlns:p14="http://schemas.microsoft.com/office/powerpoint/2010/main" val="10354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Next: Within 3 months</a:t>
            </a:r>
          </a:p>
          <a:p>
            <a:pPr>
              <a:spcBef>
                <a:spcPct val="0"/>
              </a:spcBef>
            </a:pPr>
            <a:r>
              <a:rPr lang="en-US" altLang="en-US" dirty="0"/>
              <a:t>Soon: 3-6 Months</a:t>
            </a:r>
          </a:p>
          <a:p>
            <a:pPr>
              <a:spcBef>
                <a:spcPct val="0"/>
              </a:spcBef>
            </a:pPr>
            <a:r>
              <a:rPr lang="en-US" altLang="en-US" dirty="0"/>
              <a:t>Backlog:</a:t>
            </a:r>
            <a:r>
              <a:rPr lang="en-US" altLang="en-US" baseline="0" dirty="0"/>
              <a:t> 6+ Months</a:t>
            </a: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96368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64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10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70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a:t>
            </a:r>
            <a:r>
              <a:rPr lang="en-US" baseline="0" dirty="0"/>
              <a:t> address many of the challenges developers and site owners had in previous versions of SharePoint, Microsoft has introduced a new development option for SharePoint 2013: The SharePoint App Model.</a:t>
            </a:r>
          </a:p>
          <a:p>
            <a:endParaRPr lang="en-US" baseline="0" dirty="0"/>
          </a:p>
          <a:p>
            <a:r>
              <a:rPr lang="en-US" baseline="0" dirty="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a:p>
          <a:p>
            <a:r>
              <a:rPr lang="en-US" baseline="0" dirty="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a:latin typeface="Segoe UI Light" pitchFamily="34" charset="0"/>
              </a:rPr>
              <a:t>It’s worth spending some time taking</a:t>
            </a:r>
            <a:r>
              <a:rPr lang="en-US" sz="900" baseline="0" dirty="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a:latin typeface="Segoe UI Light" pitchFamily="34" charset="0"/>
            </a:endParaRPr>
          </a:p>
          <a:p>
            <a:pPr lvl="0"/>
            <a:endParaRPr lang="en-US" sz="900" dirty="0">
              <a:latin typeface="Segoe UI Light" pitchFamily="34" charset="0"/>
            </a:endParaRPr>
          </a:p>
          <a:p>
            <a:pPr lvl="0"/>
            <a:r>
              <a:rPr lang="en-US" sz="900" dirty="0">
                <a:latin typeface="Segoe UI Light" pitchFamily="34" charset="0"/>
              </a:rPr>
              <a:t>With</a:t>
            </a:r>
            <a:r>
              <a:rPr lang="en-US" sz="900" baseline="0" dirty="0">
                <a:latin typeface="Segoe UI Light" pitchFamily="34" charset="0"/>
              </a:rPr>
              <a:t> the latest version of SharePoint we’re making it easier to bring together </a:t>
            </a:r>
            <a:r>
              <a:rPr lang="en-US" sz="900" dirty="0">
                <a:latin typeface="Segoe UI Light" pitchFamily="34" charset="0"/>
              </a:rPr>
              <a:t>rich web services and data to create powerful new apps. </a:t>
            </a:r>
            <a:r>
              <a:rPr lang="en-US" sz="900" i="0" kern="1200" dirty="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Light" pitchFamily="34" charset="0"/>
              </a:rPr>
              <a:t>Today</a:t>
            </a:r>
            <a:r>
              <a:rPr lang="en-US" sz="900" baseline="0" dirty="0">
                <a:latin typeface="Segoe UI Light" pitchFamily="34" charset="0"/>
              </a:rPr>
              <a:t> there are more than 700,000 SharePoint application developers and with this release we’re providing them with a place to surface their apps through </a:t>
            </a:r>
            <a:r>
              <a:rPr lang="en-US" sz="1200" kern="1200" dirty="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12/15/2015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PeopleGraph</a:t>
            </a:r>
            <a:r>
              <a:rPr lang="en-US" dirty="0"/>
              <a:t> in Excel</a:t>
            </a:r>
          </a:p>
        </p:txBody>
      </p:sp>
      <p:sp>
        <p:nvSpPr>
          <p:cNvPr id="4" name="Date Placeholder 3"/>
          <p:cNvSpPr>
            <a:spLocks noGrp="1"/>
          </p:cNvSpPr>
          <p:nvPr>
            <p:ph type="dt" idx="10"/>
          </p:nvPr>
        </p:nvSpPr>
        <p:spPr/>
        <p:txBody>
          <a:bodyPr/>
          <a:lstStyle/>
          <a:p>
            <a:fld id="{C75AD864-E7F7-4EB6-A5D8-DA54A0536D42}" type="datetime1">
              <a:rPr lang="en-US" smtClean="0"/>
              <a:t>12/15/2015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713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Office 2013/2016 will continue to support</a:t>
            </a:r>
            <a:r>
              <a:rPr lang="en-US" baseline="0" dirty="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a:p>
          <a:p>
            <a:endParaRPr lang="en-US" dirty="0"/>
          </a:p>
          <a:p>
            <a:r>
              <a:rPr lang="en-US" dirty="0"/>
              <a:t>The new Office 2013</a:t>
            </a:r>
            <a:r>
              <a:rPr lang="en-US" baseline="0" dirty="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12/15/2015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14</a:t>
            </a:fld>
            <a:endParaRPr lang="en-US"/>
          </a:p>
        </p:txBody>
      </p:sp>
    </p:spTree>
    <p:extLst>
      <p:ext uri="{BB962C8B-B14F-4D97-AF65-F5344CB8AC3E}">
        <p14:creationId xmlns:p14="http://schemas.microsoft.com/office/powerpoint/2010/main" val="2269037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207400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3817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272283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a:t>Click to edit Master text styles</a:t>
            </a:r>
          </a:p>
        </p:txBody>
      </p:sp>
    </p:spTree>
    <p:extLst>
      <p:ext uri="{BB962C8B-B14F-4D97-AF65-F5344CB8AC3E}">
        <p14:creationId xmlns:p14="http://schemas.microsoft.com/office/powerpoint/2010/main" val="3713564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a:t>Click to edit title style</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776871436"/>
      </p:ext>
    </p:extLst>
  </p:cSld>
  <p:clrMapOvr>
    <a:masterClrMapping/>
  </p:clrMapOvr>
  <p:transition>
    <p:fade/>
  </p:transition>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5264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764072"/>
      </p:ext>
    </p:extLst>
  </p:cSld>
  <p:clrMapOvr>
    <a:masterClrMapping/>
  </p:clrMapOvr>
  <p:transition>
    <p:fade/>
  </p:transition>
  <p:hf hdr="0"/>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772422278"/>
      </p:ext>
    </p:extLst>
  </p:cSld>
  <p:clrMapOvr>
    <a:masterClrMapping/>
  </p:clrMapOvr>
  <p:transition>
    <p:fade/>
  </p:transition>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17365601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1242439169"/>
      </p:ext>
    </p:extLst>
  </p:cSld>
  <p:clrMapOvr>
    <a:masterClrMapping/>
  </p:clrMapOvr>
  <p:transition>
    <p:fade/>
  </p:transition>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350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483719849"/>
      </p:ext>
    </p:extLst>
  </p:cSld>
  <p:clrMapOvr>
    <a:masterClrMapping/>
  </p:clrMapOvr>
  <p:transition>
    <p:fade/>
  </p:transition>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389057960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17290570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98276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69498594"/>
      </p:ext>
    </p:extLst>
  </p:cSld>
  <p:clrMapOvr>
    <a:masterClrMapping/>
  </p:clrMapOvr>
  <p:transition>
    <p:fade/>
  </p:transition>
  <p:hf hdr="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549803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764431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50014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1375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95161290"/>
      </p:ext>
    </p:extLst>
  </p:cSld>
  <p:clrMapOvr>
    <a:masterClrMapping/>
  </p:clrMapOvr>
  <p:transition>
    <p:fade/>
  </p:transition>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69842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54110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428216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402267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924366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007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8183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1787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8157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3837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640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937985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901971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50289622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1814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1112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117472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1425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07808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8554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0593192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852905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2303812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65641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8775642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21795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0571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851916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26493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6598562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29124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880418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76096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138366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4967104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8070630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0246425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0080791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8590030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56504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6763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3504103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3147716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922294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6795868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64771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781050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0244089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50592888"/>
      </p:ext>
    </p:extLst>
  </p:cSld>
  <p:clrMapOvr>
    <a:masterClrMapping/>
  </p:clrMapOvr>
  <p:transition>
    <p:fade/>
  </p:transition>
  <p:hf hdr="0"/>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1896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539002960"/>
      </p:ext>
    </p:extLst>
  </p:cSld>
  <p:clrMapOvr>
    <a:masterClrMapping/>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655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9304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203316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599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5426985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89528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4145794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8705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944327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7035146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9598071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09220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431428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65718964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6313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27758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7574284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33275110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86372479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0051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359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12/15/2015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397061685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189137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990274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4"/>
            <a:ext cx="8219813" cy="1828800"/>
          </a:xfrm>
        </p:spPr>
        <p:txBody>
          <a:bodyPr/>
          <a:lstStyle>
            <a:lvl1pPr>
              <a:defRPr sz="5995" baseline="0"/>
            </a:lvl1pPr>
          </a:lstStyle>
          <a:p>
            <a:r>
              <a:rPr lang="en-US" dirty="0"/>
              <a:t>Click to edit Master title style</a:t>
            </a:r>
          </a:p>
        </p:txBody>
      </p:sp>
    </p:spTree>
    <p:extLst>
      <p:ext uri="{BB962C8B-B14F-4D97-AF65-F5344CB8AC3E}">
        <p14:creationId xmlns:p14="http://schemas.microsoft.com/office/powerpoint/2010/main" val="268686456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86177160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12/15/2015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14046209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8699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5022B9EA-8A4B-4820-9B50-EA48DAD4C81E}" type="datetimeFigureOut">
              <a:rPr lang="en-US" smtClean="0">
                <a:solidFill>
                  <a:srgbClr val="404040"/>
                </a:solidFill>
              </a:rPr>
              <a:pPr defTabSz="932597"/>
              <a:t>12/15/2015</a:t>
            </a:fld>
            <a:endParaRPr lang="en-US">
              <a:solidFill>
                <a:srgbClr val="404040"/>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17353700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135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129130914"/>
      </p:ext>
    </p:extLst>
  </p:cSld>
  <p:clrMapOvr>
    <a:masterClrMapping/>
  </p:clrMapOvr>
  <p:transition>
    <p:fade/>
  </p:transition>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
        <p:nvSpPr>
          <p:cNvPr id="5" name="Text Placeholder 4"/>
          <p:cNvSpPr>
            <a:spLocks noGrp="1"/>
          </p:cNvSpPr>
          <p:nvPr>
            <p:ph type="body" sz="quarter" idx="10"/>
          </p:nvPr>
        </p:nvSpPr>
        <p:spPr>
          <a:xfrm>
            <a:off x="529661"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795954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81" y="1476623"/>
            <a:ext cx="5504573" cy="2501839"/>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2" y="1476623"/>
            <a:ext cx="5504573" cy="3006151"/>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Tree>
    <p:extLst>
      <p:ext uri="{BB962C8B-B14F-4D97-AF65-F5344CB8AC3E}">
        <p14:creationId xmlns:p14="http://schemas.microsoft.com/office/powerpoint/2010/main" val="312098583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AC36205-D215-4E26-A0C4-4D4A8DC7F13C}"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36808156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36205-D215-4E26-A0C4-4D4A8DC7F13C}"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230859579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63"/>
            <a:fld id="{5022B9EA-8A4B-4820-9B50-EA48DAD4C81E}" type="datetimeFigureOut">
              <a:rPr lang="en-US" smtClean="0">
                <a:solidFill>
                  <a:srgbClr val="404040"/>
                </a:solidFill>
              </a:rPr>
              <a:pPr defTabSz="932563"/>
              <a:t>12/15/2015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254420747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a:fld id="{5022B9EA-8A4B-4820-9B50-EA48DAD4C81E}" type="datetimeFigureOut">
              <a:rPr lang="en-US" smtClean="0">
                <a:solidFill>
                  <a:srgbClr val="404040"/>
                </a:solidFill>
              </a:rPr>
              <a:pPr defTabSz="932597"/>
              <a:t>12/15/2015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23289378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36205-D215-4E26-A0C4-4D4A8DC7F13C}" type="datetimeFigureOut">
              <a:rPr lang="en-US" smtClean="0"/>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6140129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36205-D215-4E26-A0C4-4D4A8DC7F13C}" type="datetimeFigureOut">
              <a:rPr lang="en-US" smtClean="0"/>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80207344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36205-D215-4E26-A0C4-4D4A8DC7F13C}" type="datetimeFigureOut">
              <a:rPr lang="en-US" smtClean="0"/>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13622181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081546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327941594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6377840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36205-D215-4E26-A0C4-4D4A8DC7F13C}"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4064091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36205-D215-4E26-A0C4-4D4A8DC7F13C}"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848455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1006598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5574393"/>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1984495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4213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4848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6190200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422084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89658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6244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48487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8371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487760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14887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2302369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644031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1731157997"/>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77601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93626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029931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24900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884616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757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874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386398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21819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74987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21.png"/><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theme" Target="../theme/theme10.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image" Target="../media/image21.png"/><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theme" Target="../theme/theme11.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image" Target="../media/image21.png"/><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theme" Target="../theme/theme13.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image" Target="../media/image21.png"/><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4.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theme" Target="../theme/theme5.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image" Target="../media/image5.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image" Target="../media/image4.png"/><Relationship Id="rId8"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image" Target="../media/image5.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image" Target="../media/image4.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theme" Target="../theme/theme6.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 Id="rId8"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image" Target="../media/image21.png"/><Relationship Id="rId5" Type="http://schemas.openxmlformats.org/officeDocument/2006/relationships/slideLayout" Target="../slideLayouts/slideLayout162.xml"/><Relationship Id="rId10"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350" r:id="rId8"/>
    <p:sldLayoutId id="2147484351" r:id="rId9"/>
    <p:sldLayoutId id="2147484443" r:id="rId10"/>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204069758"/>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4207593895"/>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988927"/>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44262214"/>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AC36205-D215-4E26-A0C4-4D4A8DC7F13C}" type="datetimeFigureOut">
              <a:rPr lang="en-US" smtClean="0"/>
              <a:t>12/15/2015</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28EAC3F-F101-4D6D-916C-3C73EAB027DC}" type="slidenum">
              <a:rPr lang="en-US" smtClean="0"/>
              <a:t>‹#›</a:t>
            </a:fld>
            <a:endParaRPr lang="en-US"/>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766757369"/>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ransition>
    <p:fade/>
  </p:transition>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9"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347976"/>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3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244.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171.xml"/><Relationship Id="rId5" Type="http://schemas.openxmlformats.org/officeDocument/2006/relationships/image" Target="../media/image63.emf"/><Relationship Id="rId4"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181.xml"/><Relationship Id="rId6" Type="http://schemas.openxmlformats.org/officeDocument/2006/relationships/image" Target="../media/image65.emf"/><Relationship Id="rId11" Type="http://schemas.openxmlformats.org/officeDocument/2006/relationships/image" Target="../media/image67.png"/><Relationship Id="rId5" Type="http://schemas.openxmlformats.org/officeDocument/2006/relationships/image" Target="../media/image64.emf"/><Relationship Id="rId10" Type="http://schemas.openxmlformats.org/officeDocument/2006/relationships/image" Target="../media/image6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xml"/><Relationship Id="rId1" Type="http://schemas.openxmlformats.org/officeDocument/2006/relationships/slideLayout" Target="../slideLayouts/slideLayout162.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Office add-ins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7" y="313361"/>
            <a:ext cx="11690901" cy="762786"/>
          </a:xfrm>
        </p:spPr>
        <p:txBody>
          <a:bodyPr/>
          <a:lstStyle/>
          <a:p>
            <a:r>
              <a:rPr lang="en-US" dirty="0"/>
              <a:t>Office 2013/2016 development scenarios</a:t>
            </a:r>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Office add-ins</a:t>
            </a:r>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a:gradFill>
                    <a:gsLst>
                      <a:gs pos="1250">
                        <a:schemeClr val="bg1"/>
                      </a:gs>
                      <a:gs pos="100000">
                        <a:schemeClr val="bg1"/>
                      </a:gs>
                    </a:gsLst>
                    <a:lin ang="5400000" scaled="0"/>
                  </a:gradFill>
                  <a:latin typeface="+mj-lt"/>
                </a:rPr>
                <a:t>Pre-Office 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ribbon</a:t>
              </a: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add-in</a:t>
              </a: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a:gradFill>
                    <a:gsLst>
                      <a:gs pos="1250">
                        <a:schemeClr val="bg1"/>
                      </a:gs>
                      <a:gs pos="100000">
                        <a:schemeClr val="bg1"/>
                      </a:gs>
                    </a:gsLst>
                    <a:lin ang="5400000" scaled="0"/>
                  </a:gradFill>
                  <a:latin typeface="+mj-lt"/>
                </a:rPr>
                <a:t>Office 2013/2016</a:t>
              </a: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ribbon</a:t>
              </a: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add-in</a:t>
              </a: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Office add-ins</a:t>
              </a: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template</a:t>
              </a: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SharePoint add-ins</a:t>
              </a: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a:t>Anatomy</a:t>
            </a:r>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server</a:t>
            </a: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or </a:t>
            </a:r>
          </a:p>
          <a:p>
            <a:pPr defTabSz="913141"/>
            <a:r>
              <a:rPr lang="en-US" sz="1568" dirty="0">
                <a:gradFill>
                  <a:gsLst>
                    <a:gs pos="0">
                      <a:srgbClr val="FFFFFF"/>
                    </a:gs>
                    <a:gs pos="100000">
                      <a:srgbClr val="FFFFFF"/>
                    </a:gs>
                  </a:gsLst>
                  <a:lin ang="5400000" scaled="0"/>
                </a:gradFill>
              </a:rPr>
              <a:t>SharePoint add-in catalog</a:t>
            </a: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916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38" y="1867851"/>
            <a:ext cx="5568588" cy="4663017"/>
          </a:xfrm>
          <a:prstGeom prst="rect">
            <a:avLst/>
          </a:prstGeom>
        </p:spPr>
      </p:pic>
      <p:pic>
        <p:nvPicPr>
          <p:cNvPr id="16" name="Picture 15"/>
          <p:cNvPicPr>
            <a:picLocks noChangeAspect="1"/>
          </p:cNvPicPr>
          <p:nvPr/>
        </p:nvPicPr>
        <p:blipFill rotWithShape="1">
          <a:blip r:embed="rId4"/>
          <a:srcRect b="917"/>
          <a:stretch/>
        </p:blipFill>
        <p:spPr>
          <a:xfrm>
            <a:off x="2412199" y="1867851"/>
            <a:ext cx="7307897" cy="4663017"/>
          </a:xfrm>
          <a:prstGeom prst="rect">
            <a:avLst/>
          </a:prstGeom>
        </p:spPr>
      </p:pic>
      <p:sp>
        <p:nvSpPr>
          <p:cNvPr id="2" name="Title 1"/>
          <p:cNvSpPr>
            <a:spLocks noGrp="1"/>
          </p:cNvSpPr>
          <p:nvPr>
            <p:ph type="title"/>
          </p:nvPr>
        </p:nvSpPr>
        <p:spPr/>
        <p:txBody>
          <a:bodyPr/>
          <a:lstStyle/>
          <a:p>
            <a:r>
              <a:rPr lang="en-US" dirty="0"/>
              <a:t>Contextual Mail Add-in</a:t>
            </a:r>
          </a:p>
        </p:txBody>
      </p:sp>
      <p:grpSp>
        <p:nvGrpSpPr>
          <p:cNvPr id="6" name="Group 5"/>
          <p:cNvGrpSpPr/>
          <p:nvPr/>
        </p:nvGrpSpPr>
        <p:grpSpPr>
          <a:xfrm>
            <a:off x="10588693" y="295274"/>
            <a:ext cx="1574666" cy="1081432"/>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72886" y="1867851"/>
            <a:ext cx="7317541" cy="4663017"/>
          </a:xfrm>
          <a:prstGeom prst="rect">
            <a:avLst/>
          </a:prstGeom>
        </p:spPr>
      </p:pic>
    </p:spTree>
    <p:extLst>
      <p:ext uri="{BB962C8B-B14F-4D97-AF65-F5344CB8AC3E}">
        <p14:creationId xmlns:p14="http://schemas.microsoft.com/office/powerpoint/2010/main" val="354720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4253515"/>
            <a:ext cx="8786948" cy="25304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69038"/>
            <a:ext cx="8786948" cy="13235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37118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588693" y="295274"/>
            <a:ext cx="1574666" cy="1081432"/>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a:t>Task Pane Add-in</a:t>
            </a:r>
          </a:p>
        </p:txBody>
      </p:sp>
      <p:pic>
        <p:nvPicPr>
          <p:cNvPr id="11" name="Picture 10"/>
          <p:cNvPicPr>
            <a:picLocks noChangeAspect="1"/>
          </p:cNvPicPr>
          <p:nvPr/>
        </p:nvPicPr>
        <p:blipFill rotWithShape="1">
          <a:blip r:embed="rId3"/>
          <a:srcRect b="980"/>
          <a:stretch/>
        </p:blipFill>
        <p:spPr>
          <a:xfrm>
            <a:off x="339138" y="1867851"/>
            <a:ext cx="7312583" cy="4663017"/>
          </a:xfrm>
          <a:prstGeom prst="rect">
            <a:avLst/>
          </a:prstGeom>
        </p:spPr>
      </p:pic>
      <p:pic>
        <p:nvPicPr>
          <p:cNvPr id="10" name="Picture 9"/>
          <p:cNvPicPr>
            <a:picLocks noChangeAspect="1"/>
          </p:cNvPicPr>
          <p:nvPr/>
        </p:nvPicPr>
        <p:blipFill rotWithShape="1">
          <a:blip r:embed="rId4"/>
          <a:srcRect b="925"/>
          <a:stretch/>
        </p:blipFill>
        <p:spPr>
          <a:xfrm>
            <a:off x="1885908" y="1867851"/>
            <a:ext cx="7308543" cy="4663017"/>
          </a:xfrm>
          <a:prstGeom prst="rect">
            <a:avLst/>
          </a:prstGeom>
        </p:spPr>
      </p:pic>
      <p:pic>
        <p:nvPicPr>
          <p:cNvPr id="9" name="Picture 8"/>
          <p:cNvPicPr>
            <a:picLocks noChangeAspect="1"/>
          </p:cNvPicPr>
          <p:nvPr/>
        </p:nvPicPr>
        <p:blipFill rotWithShape="1">
          <a:blip r:embed="rId5"/>
          <a:srcRect b="908"/>
          <a:stretch/>
        </p:blipFill>
        <p:spPr>
          <a:xfrm>
            <a:off x="3135077" y="1867851"/>
            <a:ext cx="7307293" cy="4663017"/>
          </a:xfrm>
          <a:prstGeom prst="rect">
            <a:avLst/>
          </a:prstGeom>
        </p:spPr>
      </p:pic>
      <p:pic>
        <p:nvPicPr>
          <p:cNvPr id="33" name="Picture 32"/>
          <p:cNvPicPr>
            <a:picLocks noChangeAspect="1"/>
          </p:cNvPicPr>
          <p:nvPr/>
        </p:nvPicPr>
        <p:blipFill>
          <a:blip r:embed="rId6"/>
          <a:stretch>
            <a:fillRect/>
          </a:stretch>
        </p:blipFill>
        <p:spPr>
          <a:xfrm>
            <a:off x="4677806" y="1867851"/>
            <a:ext cx="7298635" cy="4663017"/>
          </a:xfrm>
          <a:prstGeom prst="rect">
            <a:avLst/>
          </a:prstGeom>
        </p:spPr>
      </p:pic>
    </p:spTree>
    <p:extLst>
      <p:ext uri="{BB962C8B-B14F-4D97-AF65-F5344CB8AC3E}">
        <p14:creationId xmlns:p14="http://schemas.microsoft.com/office/powerpoint/2010/main" val="256350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5433205"/>
            <a:ext cx="8786948" cy="135077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13389"/>
            <a:ext cx="8786948" cy="2540015"/>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448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a:t>Content Add-in</a:t>
            </a:r>
          </a:p>
        </p:txBody>
      </p:sp>
      <p:pic>
        <p:nvPicPr>
          <p:cNvPr id="11" name="Picture 10"/>
          <p:cNvPicPr>
            <a:picLocks noChangeAspect="1"/>
          </p:cNvPicPr>
          <p:nvPr/>
        </p:nvPicPr>
        <p:blipFill rotWithShape="1">
          <a:blip r:embed="rId3"/>
          <a:srcRect b="951"/>
          <a:stretch/>
        </p:blipFill>
        <p:spPr>
          <a:xfrm>
            <a:off x="339138" y="1867851"/>
            <a:ext cx="7310491" cy="4663017"/>
          </a:xfrm>
          <a:prstGeom prst="rect">
            <a:avLst/>
          </a:prstGeom>
        </p:spPr>
      </p:pic>
      <p:pic>
        <p:nvPicPr>
          <p:cNvPr id="9" name="Picture 8"/>
          <p:cNvPicPr>
            <a:picLocks noChangeAspect="1"/>
          </p:cNvPicPr>
          <p:nvPr/>
        </p:nvPicPr>
        <p:blipFill rotWithShape="1">
          <a:blip r:embed="rId4"/>
          <a:srcRect b="882"/>
          <a:stretch/>
        </p:blipFill>
        <p:spPr>
          <a:xfrm>
            <a:off x="2340562" y="1867851"/>
            <a:ext cx="7305334" cy="4663017"/>
          </a:xfrm>
          <a:prstGeom prst="rect">
            <a:avLst/>
          </a:prstGeom>
        </p:spPr>
      </p:pic>
      <p:pic>
        <p:nvPicPr>
          <p:cNvPr id="10" name="Picture 9"/>
          <p:cNvPicPr>
            <a:picLocks noChangeAspect="1"/>
          </p:cNvPicPr>
          <p:nvPr/>
        </p:nvPicPr>
        <p:blipFill rotWithShape="1">
          <a:blip r:embed="rId5"/>
          <a:srcRect b="890"/>
          <a:stretch/>
        </p:blipFill>
        <p:spPr>
          <a:xfrm>
            <a:off x="4577416" y="1867851"/>
            <a:ext cx="7305937" cy="4663017"/>
          </a:xfrm>
          <a:prstGeom prst="rect">
            <a:avLst/>
          </a:prstGeom>
        </p:spPr>
      </p:pic>
    </p:spTree>
    <p:extLst>
      <p:ext uri="{BB962C8B-B14F-4D97-AF65-F5344CB8AC3E}">
        <p14:creationId xmlns:p14="http://schemas.microsoft.com/office/powerpoint/2010/main" val="278234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137984" y="1724305"/>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2301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Office Add-ins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a:t>Add-in Command</a:t>
            </a:r>
          </a:p>
        </p:txBody>
      </p:sp>
      <p:pic>
        <p:nvPicPr>
          <p:cNvPr id="10" name="Picture 9"/>
          <p:cNvPicPr>
            <a:picLocks noChangeAspect="1"/>
          </p:cNvPicPr>
          <p:nvPr/>
        </p:nvPicPr>
        <p:blipFill>
          <a:blip r:embed="rId3"/>
          <a:stretch>
            <a:fillRect/>
          </a:stretch>
        </p:blipFill>
        <p:spPr>
          <a:xfrm>
            <a:off x="2035925" y="1252733"/>
            <a:ext cx="8366991" cy="5345577"/>
          </a:xfrm>
          <a:prstGeom prst="rect">
            <a:avLst/>
          </a:prstGeom>
        </p:spPr>
      </p:pic>
      <p:grpSp>
        <p:nvGrpSpPr>
          <p:cNvPr id="24" name="Group 23"/>
          <p:cNvGrpSpPr/>
          <p:nvPr/>
        </p:nvGrpSpPr>
        <p:grpSpPr>
          <a:xfrm>
            <a:off x="1897524" y="1110741"/>
            <a:ext cx="8548760" cy="5616577"/>
            <a:chOff x="1859622" y="1089061"/>
            <a:chExt cx="8381898" cy="5506948"/>
          </a:xfrm>
        </p:grpSpPr>
        <p:sp>
          <p:nvSpPr>
            <p:cNvPr id="33" name="Freeform 32"/>
            <p:cNvSpPr/>
            <p:nvPr/>
          </p:nvSpPr>
          <p:spPr bwMode="auto">
            <a:xfrm>
              <a:off x="1859622" y="1089061"/>
              <a:ext cx="8381898" cy="5506948"/>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8814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Office add-in samples</a:t>
            </a:r>
          </a:p>
        </p:txBody>
      </p:sp>
      <p:sp>
        <p:nvSpPr>
          <p:cNvPr id="2" name="Text Placeholder 1"/>
          <p:cNvSpPr>
            <a:spLocks noGrp="1"/>
          </p:cNvSpPr>
          <p:nvPr>
            <p:ph type="body" sz="quarter" idx="10"/>
          </p:nvPr>
        </p:nvSpPr>
        <p:spPr/>
        <p:txBody>
          <a:bodyPr/>
          <a:lstStyle/>
          <a:p>
            <a:pPr marL="0" indent="0">
              <a:buNone/>
            </a:pPr>
            <a:r>
              <a:rPr lang="en-US" dirty="0"/>
              <a:t>demo</a:t>
            </a:r>
          </a:p>
        </p:txBody>
      </p:sp>
    </p:spTree>
    <p:extLst>
      <p:ext uri="{BB962C8B-B14F-4D97-AF65-F5344CB8AC3E}">
        <p14:creationId xmlns:p14="http://schemas.microsoft.com/office/powerpoint/2010/main" val="3286754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Options – Napa</a:t>
            </a:r>
          </a:p>
        </p:txBody>
      </p:sp>
      <p:sp>
        <p:nvSpPr>
          <p:cNvPr id="4" name="Text Placeholder 3"/>
          <p:cNvSpPr>
            <a:spLocks noGrp="1"/>
          </p:cNvSpPr>
          <p:nvPr>
            <p:ph type="body" sz="quarter" idx="11"/>
          </p:nvPr>
        </p:nvSpPr>
        <p:spPr>
          <a:xfrm>
            <a:off x="275483" y="1212854"/>
            <a:ext cx="5692333" cy="5562372"/>
          </a:xfrm>
        </p:spPr>
        <p:txBody>
          <a:bodyPr/>
          <a:lstStyle/>
          <a:p>
            <a:pPr marL="582873" indent="-582873">
              <a:buFont typeface="Arial" panose="020B0604020202020204" pitchFamily="34" charset="0"/>
              <a:buChar char="•"/>
            </a:pPr>
            <a:r>
              <a:rPr lang="en-US" sz="3264" dirty="0">
                <a:solidFill>
                  <a:schemeClr val="tx1"/>
                </a:solidFill>
              </a:rPr>
              <a:t>In-browser web editor for building client-side Office add-ins</a:t>
            </a:r>
          </a:p>
          <a:p>
            <a:pPr marL="582873" indent="-582873">
              <a:buFont typeface="Arial" panose="020B0604020202020204" pitchFamily="34" charset="0"/>
              <a:buChar char="•"/>
            </a:pPr>
            <a:r>
              <a:rPr lang="en-US" sz="3264" dirty="0">
                <a:solidFill>
                  <a:schemeClr val="tx1"/>
                </a:solidFill>
              </a:rPr>
              <a:t>Uses Office Online and OneDrive for file storage</a:t>
            </a:r>
          </a:p>
          <a:p>
            <a:pPr marL="582873" indent="-582873">
              <a:buFont typeface="Arial" panose="020B0604020202020204" pitchFamily="34" charset="0"/>
              <a:buChar char="•"/>
            </a:pPr>
            <a:r>
              <a:rPr lang="en-US" sz="3264" dirty="0" err="1">
                <a:solidFill>
                  <a:schemeClr val="tx1"/>
                </a:solidFill>
              </a:rPr>
              <a:t>Intellisense</a:t>
            </a:r>
            <a:r>
              <a:rPr lang="en-US" sz="3264" dirty="0">
                <a:solidFill>
                  <a:schemeClr val="tx1"/>
                </a:solidFill>
              </a:rPr>
              <a:t> for JavaScript and HTML5</a:t>
            </a:r>
          </a:p>
          <a:p>
            <a:pPr marL="582873" indent="-582873">
              <a:buFont typeface="Arial" panose="020B0604020202020204" pitchFamily="34" charset="0"/>
              <a:buChar char="•"/>
            </a:pPr>
            <a:r>
              <a:rPr lang="en-US" sz="3264" dirty="0">
                <a:solidFill>
                  <a:schemeClr val="tx1"/>
                </a:solidFill>
              </a:rPr>
              <a:t>Allows for sharing and exporting</a:t>
            </a:r>
          </a:p>
          <a:p>
            <a:pPr marL="582873" indent="-582873">
              <a:buFont typeface="Arial" panose="020B0604020202020204" pitchFamily="34" charset="0"/>
              <a:buChar char="•"/>
            </a:pPr>
            <a:r>
              <a:rPr lang="en-US" sz="3264" dirty="0">
                <a:solidFill>
                  <a:schemeClr val="tx1"/>
                </a:solidFill>
              </a:rPr>
              <a:t>Doesn’t expose full add-in manifest</a:t>
            </a:r>
          </a:p>
        </p:txBody>
      </p:sp>
      <p:pic>
        <p:nvPicPr>
          <p:cNvPr id="3" name="Picture 2"/>
          <p:cNvPicPr>
            <a:picLocks noChangeAspect="1"/>
          </p:cNvPicPr>
          <p:nvPr/>
        </p:nvPicPr>
        <p:blipFill>
          <a:blip r:embed="rId3"/>
          <a:stretch>
            <a:fillRect/>
          </a:stretch>
        </p:blipFill>
        <p:spPr>
          <a:xfrm>
            <a:off x="6196806" y="1212849"/>
            <a:ext cx="5737561" cy="3745280"/>
          </a:xfrm>
          <a:prstGeom prst="rect">
            <a:avLst/>
          </a:prstGeom>
        </p:spPr>
      </p:pic>
    </p:spTree>
    <p:extLst>
      <p:ext uri="{BB962C8B-B14F-4D97-AF65-F5344CB8AC3E}">
        <p14:creationId xmlns:p14="http://schemas.microsoft.com/office/powerpoint/2010/main" val="8694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Options – Visual Studio</a:t>
            </a:r>
          </a:p>
        </p:txBody>
      </p:sp>
      <p:sp>
        <p:nvSpPr>
          <p:cNvPr id="4" name="Text Placeholder 3"/>
          <p:cNvSpPr>
            <a:spLocks noGrp="1"/>
          </p:cNvSpPr>
          <p:nvPr>
            <p:ph type="body" sz="quarter" idx="11"/>
          </p:nvPr>
        </p:nvSpPr>
        <p:spPr>
          <a:xfrm>
            <a:off x="275483" y="1212853"/>
            <a:ext cx="5968660" cy="4457431"/>
          </a:xfrm>
        </p:spPr>
        <p:txBody>
          <a:bodyPr/>
          <a:lstStyle/>
          <a:p>
            <a:pPr marL="582873" indent="-582873">
              <a:buFont typeface="Arial" panose="020B0604020202020204" pitchFamily="34" charset="0"/>
              <a:buChar char="•"/>
            </a:pPr>
            <a:r>
              <a:rPr lang="en-US" sz="3264" dirty="0">
                <a:solidFill>
                  <a:schemeClr val="tx1"/>
                </a:solidFill>
              </a:rPr>
              <a:t>First-class development experience with templates and debugging</a:t>
            </a:r>
          </a:p>
          <a:p>
            <a:pPr marL="582873" indent="-582873">
              <a:buFont typeface="Arial" panose="020B0604020202020204" pitchFamily="34" charset="0"/>
              <a:buChar char="•"/>
            </a:pPr>
            <a:r>
              <a:rPr lang="en-US" sz="3264" dirty="0">
                <a:solidFill>
                  <a:schemeClr val="tx1"/>
                </a:solidFill>
              </a:rPr>
              <a:t>Exposes the full add-in manifest and automated deployment commands</a:t>
            </a:r>
          </a:p>
          <a:p>
            <a:pPr marL="582873" indent="-582873">
              <a:buFont typeface="Arial" panose="020B0604020202020204" pitchFamily="34" charset="0"/>
              <a:buChar char="•"/>
            </a:pPr>
            <a:r>
              <a:rPr lang="en-US" sz="3264" dirty="0">
                <a:solidFill>
                  <a:schemeClr val="tx1"/>
                </a:solidFill>
              </a:rPr>
              <a:t>Allows for web projects containing both client-side and server-side assets</a:t>
            </a:r>
          </a:p>
        </p:txBody>
      </p:sp>
      <p:grpSp>
        <p:nvGrpSpPr>
          <p:cNvPr id="6" name="Group 5"/>
          <p:cNvGrpSpPr/>
          <p:nvPr/>
        </p:nvGrpSpPr>
        <p:grpSpPr>
          <a:xfrm>
            <a:off x="6927898" y="1933496"/>
            <a:ext cx="4551706" cy="2059787"/>
            <a:chOff x="4495800" y="1914313"/>
            <a:chExt cx="4462862" cy="201958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Tree>
    <p:extLst>
      <p:ext uri="{BB962C8B-B14F-4D97-AF65-F5344CB8AC3E}">
        <p14:creationId xmlns:p14="http://schemas.microsoft.com/office/powerpoint/2010/main" val="8076632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Options – Other</a:t>
            </a:r>
          </a:p>
        </p:txBody>
      </p:sp>
      <p:sp>
        <p:nvSpPr>
          <p:cNvPr id="4" name="Text Placeholder 3"/>
          <p:cNvSpPr>
            <a:spLocks noGrp="1"/>
          </p:cNvSpPr>
          <p:nvPr>
            <p:ph type="body" sz="quarter" idx="11"/>
          </p:nvPr>
        </p:nvSpPr>
        <p:spPr>
          <a:xfrm>
            <a:off x="275483" y="1212854"/>
            <a:ext cx="5329655" cy="3553389"/>
          </a:xfrm>
        </p:spPr>
        <p:txBody>
          <a:bodyPr/>
          <a:lstStyle/>
          <a:p>
            <a:pPr marL="582873" indent="-582873">
              <a:buFont typeface="Arial" panose="020B0604020202020204" pitchFamily="34" charset="0"/>
              <a:buChar char="•"/>
            </a:pPr>
            <a:r>
              <a:rPr lang="en-US" sz="3264" dirty="0">
                <a:solidFill>
                  <a:schemeClr val="tx1"/>
                </a:solidFill>
              </a:rPr>
              <a:t>You can use anything that delivers for the web</a:t>
            </a:r>
          </a:p>
          <a:p>
            <a:pPr marL="582873" indent="-582873">
              <a:buFont typeface="Arial" panose="020B0604020202020204" pitchFamily="34" charset="0"/>
              <a:buChar char="•"/>
            </a:pPr>
            <a:r>
              <a:rPr lang="en-US" sz="3264" dirty="0">
                <a:solidFill>
                  <a:schemeClr val="tx1"/>
                </a:solidFill>
              </a:rPr>
              <a:t>Microsoft offering Yeoman generator for skeleton add-in project</a:t>
            </a:r>
          </a:p>
          <a:p>
            <a:pPr marL="582873" indent="-582873">
              <a:buFont typeface="Arial" panose="020B0604020202020204" pitchFamily="34" charset="0"/>
              <a:buChar char="•"/>
            </a:pPr>
            <a:r>
              <a:rPr lang="en-US" sz="3264" dirty="0">
                <a:solidFill>
                  <a:schemeClr val="tx1"/>
                </a:solidFill>
              </a:rPr>
              <a:t>Keep in mind that add-ins need SSL/HTTPS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615" y="1306112"/>
            <a:ext cx="3633267" cy="3147536"/>
          </a:xfrm>
          <a:prstGeom prst="rect">
            <a:avLst/>
          </a:prstGeom>
        </p:spPr>
      </p:pic>
    </p:spTree>
    <p:extLst>
      <p:ext uri="{BB962C8B-B14F-4D97-AF65-F5344CB8AC3E}">
        <p14:creationId xmlns:p14="http://schemas.microsoft.com/office/powerpoint/2010/main" val="1398519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UI Fabric</a:t>
            </a:r>
          </a:p>
        </p:txBody>
      </p:sp>
      <p:sp>
        <p:nvSpPr>
          <p:cNvPr id="4" name="Text Placeholder 3"/>
          <p:cNvSpPr>
            <a:spLocks noGrp="1"/>
          </p:cNvSpPr>
          <p:nvPr>
            <p:ph type="body" sz="quarter" idx="11"/>
          </p:nvPr>
        </p:nvSpPr>
        <p:spPr>
          <a:xfrm>
            <a:off x="275483" y="1212854"/>
            <a:ext cx="5329655" cy="4356982"/>
          </a:xfrm>
        </p:spPr>
        <p:txBody>
          <a:bodyPr/>
          <a:lstStyle/>
          <a:p>
            <a:pPr marL="582873" indent="-582873">
              <a:buFont typeface="Arial" panose="020B0604020202020204" pitchFamily="34" charset="0"/>
              <a:buChar char="•"/>
            </a:pPr>
            <a:r>
              <a:rPr lang="en-US" sz="3264" dirty="0">
                <a:solidFill>
                  <a:schemeClr val="tx1"/>
                </a:solidFill>
              </a:rPr>
              <a:t>Responsive, mobile-first, front-end framework for developers that delivers instant look and feel of Office</a:t>
            </a:r>
          </a:p>
          <a:p>
            <a:pPr marL="582873" indent="-582873">
              <a:buFont typeface="Arial" panose="020B0604020202020204" pitchFamily="34" charset="0"/>
              <a:buChar char="•"/>
            </a:pPr>
            <a:r>
              <a:rPr lang="en-US" sz="3264" dirty="0">
                <a:solidFill>
                  <a:schemeClr val="tx1"/>
                </a:solidFill>
              </a:rPr>
              <a:t>Handles typography, color, icons, animations, responsive grid layouts and localization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48" y="1848427"/>
            <a:ext cx="4709993" cy="2212638"/>
          </a:xfrm>
          <a:prstGeom prst="rect">
            <a:avLst/>
          </a:prstGeom>
        </p:spPr>
      </p:pic>
    </p:spTree>
    <p:extLst>
      <p:ext uri="{BB962C8B-B14F-4D97-AF65-F5344CB8AC3E}">
        <p14:creationId xmlns:p14="http://schemas.microsoft.com/office/powerpoint/2010/main" val="41493317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office add-in</a:t>
            </a:r>
          </a:p>
        </p:txBody>
      </p:sp>
      <p:sp>
        <p:nvSpPr>
          <p:cNvPr id="2" name="Text Placeholder 1"/>
          <p:cNvSpPr>
            <a:spLocks noGrp="1"/>
          </p:cNvSpPr>
          <p:nvPr>
            <p:ph type="body" sz="quarter" idx="10"/>
          </p:nvPr>
        </p:nvSpPr>
        <p:spPr/>
        <p:txBody>
          <a:bodyPr/>
          <a:lstStyle/>
          <a:p>
            <a:pPr marL="0" indent="0">
              <a:buNone/>
            </a:pPr>
            <a:r>
              <a:rPr lang="en-US" dirty="0"/>
              <a:t>demo</a:t>
            </a:r>
          </a:p>
        </p:txBody>
      </p:sp>
    </p:spTree>
    <p:extLst>
      <p:ext uri="{BB962C8B-B14F-4D97-AF65-F5344CB8AC3E}">
        <p14:creationId xmlns:p14="http://schemas.microsoft.com/office/powerpoint/2010/main" val="2742219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ws Background"/>
          <p:cNvSpPr/>
          <p:nvPr/>
        </p:nvSpPr>
        <p:spPr bwMode="auto">
          <a:xfrm>
            <a:off x="511974" y="2354262"/>
            <a:ext cx="1207383" cy="4145888"/>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9" name="Columns Background"/>
          <p:cNvSpPr/>
          <p:nvPr/>
        </p:nvSpPr>
        <p:spPr bwMode="auto">
          <a:xfrm>
            <a:off x="1722437" y="1435877"/>
            <a:ext cx="8305800" cy="918385"/>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aphicFrame>
        <p:nvGraphicFramePr>
          <p:cNvPr id="2" name="Main Table"/>
          <p:cNvGraphicFramePr>
            <a:graphicFrameLocks noGrp="1"/>
          </p:cNvGraphicFramePr>
          <p:nvPr>
            <p:extLst/>
          </p:nvPr>
        </p:nvGraphicFramePr>
        <p:xfrm>
          <a:off x="518133" y="1435877"/>
          <a:ext cx="9510104" cy="5064273"/>
        </p:xfrm>
        <a:graphic>
          <a:graphicData uri="http://schemas.openxmlformats.org/drawingml/2006/table">
            <a:tbl>
              <a:tblPr firstRow="1" bandRow="1">
                <a:tableStyleId>{00A15C55-8517-42AA-B614-E9B94910E393}</a:tableStyleId>
              </a:tblPr>
              <a:tblGrid>
                <a:gridCol w="1188763">
                  <a:extLst>
                    <a:ext uri="{9D8B030D-6E8A-4147-A177-3AD203B41FA5}">
                      <a16:colId xmlns:a16="http://schemas.microsoft.com/office/drawing/2014/main" val="2056504082"/>
                    </a:ext>
                  </a:extLst>
                </a:gridCol>
                <a:gridCol w="1188763">
                  <a:extLst>
                    <a:ext uri="{9D8B030D-6E8A-4147-A177-3AD203B41FA5}">
                      <a16:colId xmlns:a16="http://schemas.microsoft.com/office/drawing/2014/main" val="3242084172"/>
                    </a:ext>
                  </a:extLst>
                </a:gridCol>
                <a:gridCol w="1188763">
                  <a:extLst>
                    <a:ext uri="{9D8B030D-6E8A-4147-A177-3AD203B41FA5}">
                      <a16:colId xmlns:a16="http://schemas.microsoft.com/office/drawing/2014/main" val="1267922834"/>
                    </a:ext>
                  </a:extLst>
                </a:gridCol>
                <a:gridCol w="1188763">
                  <a:extLst>
                    <a:ext uri="{9D8B030D-6E8A-4147-A177-3AD203B41FA5}">
                      <a16:colId xmlns:a16="http://schemas.microsoft.com/office/drawing/2014/main" val="2213391107"/>
                    </a:ext>
                  </a:extLst>
                </a:gridCol>
                <a:gridCol w="1188763">
                  <a:extLst>
                    <a:ext uri="{9D8B030D-6E8A-4147-A177-3AD203B41FA5}">
                      <a16:colId xmlns:a16="http://schemas.microsoft.com/office/drawing/2014/main" val="4228093556"/>
                    </a:ext>
                  </a:extLst>
                </a:gridCol>
                <a:gridCol w="1188763">
                  <a:extLst>
                    <a:ext uri="{9D8B030D-6E8A-4147-A177-3AD203B41FA5}">
                      <a16:colId xmlns:a16="http://schemas.microsoft.com/office/drawing/2014/main" val="420889860"/>
                    </a:ext>
                  </a:extLst>
                </a:gridCol>
                <a:gridCol w="1188763">
                  <a:extLst>
                    <a:ext uri="{9D8B030D-6E8A-4147-A177-3AD203B41FA5}">
                      <a16:colId xmlns:a16="http://schemas.microsoft.com/office/drawing/2014/main" val="614192711"/>
                    </a:ext>
                  </a:extLst>
                </a:gridCol>
                <a:gridCol w="1188763">
                  <a:extLst>
                    <a:ext uri="{9D8B030D-6E8A-4147-A177-3AD203B41FA5}">
                      <a16:colId xmlns:a16="http://schemas.microsoft.com/office/drawing/2014/main" val="552487028"/>
                    </a:ext>
                  </a:extLst>
                </a:gridCol>
              </a:tblGrid>
              <a:tr h="906943">
                <a:tc>
                  <a:txBody>
                    <a:bodyPr/>
                    <a:lstStyle/>
                    <a:p>
                      <a:endParaRPr lang="en-US" sz="1400" b="0" dirty="0"/>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Win32</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Online</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iPad</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Mac</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UWA</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Android</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latin typeface="Segoe UI Semibold" panose="020B0702040204020203" pitchFamily="34" charset="0"/>
                          <a:cs typeface="Segoe UI Semibold" panose="020B0702040204020203" pitchFamily="34" charset="0"/>
                        </a:rPr>
                        <a:t>iPhone</a:t>
                      </a:r>
                    </a:p>
                  </a:txBody>
                  <a:tcPr marL="91427" marR="93223" marT="73142" marB="7314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0474"/>
                  </a:ext>
                </a:extLst>
              </a:tr>
              <a:tr h="1039334">
                <a:tc>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808506824"/>
                  </a:ext>
                </a:extLst>
              </a:tr>
              <a:tr h="519666">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rowSpan="2">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rowSpan="2">
                  <a:txBody>
                    <a:bodyPr/>
                    <a:lstStyle/>
                    <a:p>
                      <a:pPr algn="ctr"/>
                      <a:endParaRPr lang="en-US" sz="1400" dirty="0">
                        <a:solidFill>
                          <a:schemeClr val="bg1">
                            <a:lumMod val="65000"/>
                            <a:lumOff val="35000"/>
                          </a:schemeClr>
                        </a:solidFill>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a:txBody>
                    <a:bodyPr/>
                    <a:lstStyle/>
                    <a:p>
                      <a:pPr algn="ctr"/>
                      <a:r>
                        <a:rPr lang="en-US" sz="1400" dirty="0">
                          <a:solidFill>
                            <a:schemeClr val="bg1">
                              <a:lumMod val="65000"/>
                              <a:lumOff val="35000"/>
                            </a:schemeClr>
                          </a:solidFill>
                        </a:rPr>
                        <a:t>Read</a:t>
                      </a: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rowSpan="2">
                  <a:txBody>
                    <a:bodyPr/>
                    <a:lstStyle/>
                    <a:p>
                      <a:pPr marL="0" algn="l" defTabSz="932667" rtl="0" eaLnBrk="1" latinLnBrk="0" hangingPunct="1"/>
                      <a:endParaRPr lang="en-US" sz="1400" kern="1200" dirty="0">
                        <a:solidFill>
                          <a:schemeClr val="bg1">
                            <a:lumMod val="65000"/>
                            <a:lumOff val="35000"/>
                          </a:schemeClr>
                        </a:solidFill>
                        <a:latin typeface="+mn-lt"/>
                        <a:ea typeface="+mn-ea"/>
                        <a:cs typeface="+mn-cs"/>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extLst>
                  <a:ext uri="{0D108BD9-81ED-4DB2-BD59-A6C34878D82A}">
                    <a16:rowId xmlns:a16="http://schemas.microsoft.com/office/drawing/2014/main" val="3789146951"/>
                  </a:ext>
                </a:extLst>
              </a:tr>
              <a:tr h="51966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dirty="0">
                          <a:solidFill>
                            <a:schemeClr val="bg1">
                              <a:lumMod val="65000"/>
                              <a:lumOff val="35000"/>
                            </a:schemeClr>
                          </a:solidFill>
                        </a:rPr>
                        <a:t>Commands</a:t>
                      </a:r>
                    </a:p>
                  </a:txBody>
                  <a:tcPr marL="93223" marR="93223" marT="46612" marB="46612" anchor="ctr">
                    <a:lnT w="12700" cap="flat" cmpd="sng" algn="ctr">
                      <a:solidFill>
                        <a:schemeClr val="bg1"/>
                      </a:solidFill>
                      <a:prstDash val="solid"/>
                      <a:round/>
                      <a:headEnd type="none" w="med" len="med"/>
                      <a:tailEnd type="none" w="med" len="med"/>
                    </a:lnT>
                    <a:solidFill>
                      <a:srgbClr val="00B0F0"/>
                    </a:solidFill>
                  </a:tcPr>
                </a:tc>
                <a:tc vMerge="1">
                  <a:txBody>
                    <a:bodyPr/>
                    <a:lstStyle/>
                    <a:p>
                      <a:pPr algn="ctr"/>
                      <a:endParaRPr lang="en-US" sz="1400" dirty="0">
                        <a:solidFill>
                          <a:schemeClr val="bg1">
                            <a:lumMod val="65000"/>
                            <a:lumOff val="35000"/>
                          </a:schemeClr>
                        </a:solidFill>
                      </a:endParaRPr>
                    </a:p>
                  </a:txBody>
                  <a:tcPr marL="93223" marR="93223" marT="46612" marB="46612"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1039332">
                <a:tc>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endParaRPr lang="en-US" sz="1400" dirty="0">
                        <a:solidFill>
                          <a:schemeClr val="bg1">
                            <a:lumMod val="65000"/>
                            <a:lumOff val="35000"/>
                          </a:schemeClr>
                        </a:solidFill>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4104361219"/>
                  </a:ext>
                </a:extLst>
              </a:tr>
              <a:tr h="1039332">
                <a:tc>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endParaRPr lang="en-US" sz="1400" dirty="0">
                        <a:solidFill>
                          <a:schemeClr val="bg1">
                            <a:lumMod val="65000"/>
                            <a:lumOff val="35000"/>
                          </a:schemeClr>
                        </a:solidFill>
                      </a:endParaRPr>
                    </a:p>
                  </a:txBody>
                  <a:tcPr marL="93223" marR="93223" marT="46612" marB="4661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endParaRPr lang="en-US" sz="1400" dirty="0">
                        <a:solidFill>
                          <a:schemeClr val="bg1">
                            <a:lumMod val="65000"/>
                            <a:lumOff val="35000"/>
                          </a:schemeClr>
                        </a:solidFill>
                      </a:endParaRPr>
                    </a:p>
                  </a:txBody>
                  <a:tcPr marL="93223" marR="93223" marT="46612" marB="4661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302181512"/>
                  </a:ext>
                </a:extLst>
              </a:tr>
            </a:tbl>
          </a:graphicData>
        </a:graphic>
      </p:graphicFrame>
      <p:sp>
        <p:nvSpPr>
          <p:cNvPr id="7" name="Title 6"/>
          <p:cNvSpPr>
            <a:spLocks noGrp="1"/>
          </p:cNvSpPr>
          <p:nvPr>
            <p:ph type="title"/>
          </p:nvPr>
        </p:nvSpPr>
        <p:spPr/>
        <p:txBody>
          <a:bodyPr/>
          <a:lstStyle/>
          <a:p>
            <a:r>
              <a:rPr lang="en-US" dirty="0">
                <a:solidFill>
                  <a:schemeClr val="tx1"/>
                </a:solidFill>
              </a:rPr>
              <a:t>Office Add-ins Roadmap</a:t>
            </a:r>
          </a:p>
        </p:txBody>
      </p:sp>
      <p:grpSp>
        <p:nvGrpSpPr>
          <p:cNvPr id="4" name="Group 3"/>
          <p:cNvGrpSpPr/>
          <p:nvPr/>
        </p:nvGrpSpPr>
        <p:grpSpPr>
          <a:xfrm>
            <a:off x="10327830" y="3461411"/>
            <a:ext cx="1539811" cy="2503140"/>
            <a:chOff x="10327830" y="3461411"/>
            <a:chExt cx="1539811" cy="2503140"/>
          </a:xfrm>
        </p:grpSpPr>
        <p:grpSp>
          <p:nvGrpSpPr>
            <p:cNvPr id="8" name="Group 7"/>
            <p:cNvGrpSpPr/>
            <p:nvPr/>
          </p:nvGrpSpPr>
          <p:grpSpPr>
            <a:xfrm>
              <a:off x="10327830" y="3461411"/>
              <a:ext cx="1392750" cy="493052"/>
              <a:chOff x="10049539" y="3389885"/>
              <a:chExt cx="1392948" cy="493122"/>
            </a:xfrm>
          </p:grpSpPr>
          <p:sp>
            <p:nvSpPr>
              <p:cNvPr id="12" name="Rectangle 11"/>
              <p:cNvSpPr/>
              <p:nvPr/>
            </p:nvSpPr>
            <p:spPr bwMode="auto">
              <a:xfrm>
                <a:off x="10049539" y="3477031"/>
                <a:ext cx="548640" cy="377067"/>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5" name="TextBox 14"/>
              <p:cNvSpPr txBox="1"/>
              <p:nvPr/>
            </p:nvSpPr>
            <p:spPr>
              <a:xfrm>
                <a:off x="10598178" y="3389885"/>
                <a:ext cx="844309" cy="493122"/>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399" dirty="0">
                    <a:latin typeface="Segoe UI"/>
                  </a:rPr>
                  <a:t>Today</a:t>
                </a:r>
              </a:p>
            </p:txBody>
          </p:sp>
        </p:grpSp>
        <p:grpSp>
          <p:nvGrpSpPr>
            <p:cNvPr id="10" name="Group 9"/>
            <p:cNvGrpSpPr/>
            <p:nvPr/>
          </p:nvGrpSpPr>
          <p:grpSpPr>
            <a:xfrm>
              <a:off x="10327835" y="4805328"/>
              <a:ext cx="1539806" cy="1159223"/>
              <a:chOff x="10049541" y="4354919"/>
              <a:chExt cx="1540025" cy="1159389"/>
            </a:xfrm>
          </p:grpSpPr>
          <p:sp>
            <p:nvSpPr>
              <p:cNvPr id="14" name="Rectangle 13"/>
              <p:cNvSpPr/>
              <p:nvPr/>
            </p:nvSpPr>
            <p:spPr bwMode="auto">
              <a:xfrm>
                <a:off x="10049541" y="4424214"/>
                <a:ext cx="548640" cy="377067"/>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7" name="TextBox 16"/>
              <p:cNvSpPr txBox="1"/>
              <p:nvPr/>
            </p:nvSpPr>
            <p:spPr>
              <a:xfrm>
                <a:off x="10598180" y="4354919"/>
                <a:ext cx="776553" cy="489264"/>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399" dirty="0">
                    <a:latin typeface="Segoe UI"/>
                  </a:rPr>
                  <a:t>Soon</a:t>
                </a:r>
              </a:p>
            </p:txBody>
          </p:sp>
          <p:sp>
            <p:nvSpPr>
              <p:cNvPr id="47" name="Rectangle 46"/>
              <p:cNvSpPr/>
              <p:nvPr/>
            </p:nvSpPr>
            <p:spPr bwMode="auto">
              <a:xfrm>
                <a:off x="10049541" y="5087343"/>
                <a:ext cx="548640" cy="37706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8" name="TextBox 47"/>
              <p:cNvSpPr txBox="1"/>
              <p:nvPr/>
            </p:nvSpPr>
            <p:spPr>
              <a:xfrm>
                <a:off x="10598180" y="5025044"/>
                <a:ext cx="991386" cy="489264"/>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399" dirty="0">
                    <a:latin typeface="Segoe UI"/>
                  </a:rPr>
                  <a:t>Backlog</a:t>
                </a:r>
              </a:p>
            </p:txBody>
          </p:sp>
        </p:grpSp>
        <p:grpSp>
          <p:nvGrpSpPr>
            <p:cNvPr id="41" name="Group 40"/>
            <p:cNvGrpSpPr/>
            <p:nvPr/>
          </p:nvGrpSpPr>
          <p:grpSpPr>
            <a:xfrm>
              <a:off x="10327833" y="4135299"/>
              <a:ext cx="1289737" cy="489194"/>
              <a:chOff x="10049539" y="3551929"/>
              <a:chExt cx="1289921" cy="489263"/>
            </a:xfrm>
          </p:grpSpPr>
          <p:sp>
            <p:nvSpPr>
              <p:cNvPr id="42" name="Rectangle 41"/>
              <p:cNvSpPr/>
              <p:nvPr/>
            </p:nvSpPr>
            <p:spPr bwMode="auto">
              <a:xfrm>
                <a:off x="10049539" y="3628219"/>
                <a:ext cx="548640" cy="377067"/>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3" name="TextBox 42"/>
              <p:cNvSpPr txBox="1"/>
              <p:nvPr/>
            </p:nvSpPr>
            <p:spPr>
              <a:xfrm>
                <a:off x="10598178" y="3551929"/>
                <a:ext cx="741282" cy="489263"/>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399" dirty="0">
                    <a:latin typeface="Segoe UI"/>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645747" y="4561162"/>
            <a:ext cx="716144" cy="771278"/>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736161" y="2632486"/>
            <a:ext cx="641052" cy="557434"/>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511975" y="3403934"/>
            <a:ext cx="836155" cy="997636"/>
          </a:xfrm>
          <a:prstGeom prst="rect">
            <a:avLst/>
          </a:prstGeom>
        </p:spPr>
      </p:pic>
      <p:pic>
        <p:nvPicPr>
          <p:cNvPr id="19" name="Picture 18"/>
          <p:cNvPicPr>
            <a:picLocks noChangeAspect="1"/>
          </p:cNvPicPr>
          <p:nvPr/>
        </p:nvPicPr>
        <p:blipFill rotWithShape="1">
          <a:blip r:embed="rId7"/>
          <a:srcRect r="69139"/>
          <a:stretch/>
        </p:blipFill>
        <p:spPr>
          <a:xfrm>
            <a:off x="797728" y="5687775"/>
            <a:ext cx="580695" cy="522672"/>
          </a:xfrm>
          <a:prstGeom prst="rect">
            <a:avLst/>
          </a:prstGeom>
        </p:spPr>
      </p:pic>
      <p:sp>
        <p:nvSpPr>
          <p:cNvPr id="18" name="Freeform 17"/>
          <p:cNvSpPr/>
          <p:nvPr/>
        </p:nvSpPr>
        <p:spPr>
          <a:xfrm>
            <a:off x="2109323" y="1579194"/>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91427" rIns="137141" bIns="91427" rtlCol="0" anchor="t" anchorCtr="0"/>
          <a:lstStyle/>
          <a:p>
            <a:pPr algn="ctr" defTabSz="932563">
              <a:defRPr/>
            </a:pPr>
            <a:endParaRPr lang="en-US" dirty="0">
              <a:solidFill>
                <a:srgbClr val="D2D2D2"/>
              </a:solidFill>
              <a:latin typeface="Segoe UI"/>
            </a:endParaRPr>
          </a:p>
        </p:txBody>
      </p:sp>
      <p:grpSp>
        <p:nvGrpSpPr>
          <p:cNvPr id="25" name="Group 23"/>
          <p:cNvGrpSpPr>
            <a:grpSpLocks noChangeAspect="1"/>
          </p:cNvGrpSpPr>
          <p:nvPr/>
        </p:nvGrpSpPr>
        <p:grpSpPr bwMode="auto">
          <a:xfrm>
            <a:off x="4498390" y="1553039"/>
            <a:ext cx="371882" cy="419766"/>
            <a:chOff x="3485" y="1766"/>
            <a:chExt cx="699" cy="789"/>
          </a:xfrm>
          <a:solidFill>
            <a:schemeClr val="bg1"/>
          </a:solidFill>
        </p:grpSpPr>
        <p:sp>
          <p:nvSpPr>
            <p:cNvPr id="26"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sp>
          <p:nvSpPr>
            <p:cNvPr id="27"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grpSp>
      <p:grpSp>
        <p:nvGrpSpPr>
          <p:cNvPr id="28" name="Group 23"/>
          <p:cNvGrpSpPr>
            <a:grpSpLocks noChangeAspect="1"/>
          </p:cNvGrpSpPr>
          <p:nvPr/>
        </p:nvGrpSpPr>
        <p:grpSpPr bwMode="auto">
          <a:xfrm>
            <a:off x="9251186" y="1567392"/>
            <a:ext cx="371882" cy="419766"/>
            <a:chOff x="3485" y="1766"/>
            <a:chExt cx="699" cy="789"/>
          </a:xfrm>
          <a:solidFill>
            <a:schemeClr val="bg1"/>
          </a:solidFill>
        </p:grpSpPr>
        <p:sp>
          <p:nvSpPr>
            <p:cNvPr id="2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sp>
          <p:nvSpPr>
            <p:cNvPr id="3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3923" y="1528562"/>
            <a:ext cx="414841" cy="483710"/>
          </a:xfrm>
          <a:prstGeom prst="rect">
            <a:avLst/>
          </a:prstGeom>
        </p:spPr>
      </p:pic>
      <p:grpSp>
        <p:nvGrpSpPr>
          <p:cNvPr id="33" name="Group 23"/>
          <p:cNvGrpSpPr>
            <a:grpSpLocks noChangeAspect="1"/>
          </p:cNvGrpSpPr>
          <p:nvPr/>
        </p:nvGrpSpPr>
        <p:grpSpPr bwMode="auto">
          <a:xfrm>
            <a:off x="5670258" y="1553039"/>
            <a:ext cx="371882" cy="419766"/>
            <a:chOff x="3485" y="1766"/>
            <a:chExt cx="699" cy="789"/>
          </a:xfrm>
          <a:solidFill>
            <a:schemeClr val="bg1"/>
          </a:solidFill>
        </p:grpSpPr>
        <p:sp>
          <p:nvSpPr>
            <p:cNvPr id="34"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sp>
          <p:nvSpPr>
            <p:cNvPr id="36"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182037" y="1516062"/>
            <a:ext cx="516367" cy="516366"/>
          </a:xfrm>
          <a:prstGeom prst="rect">
            <a:avLst/>
          </a:prstGeom>
          <a:noFill/>
        </p:spPr>
      </p:pic>
      <p:sp>
        <p:nvSpPr>
          <p:cNvPr id="44" name="Freeform 43"/>
          <p:cNvSpPr/>
          <p:nvPr/>
        </p:nvSpPr>
        <p:spPr>
          <a:xfrm>
            <a:off x="6882339" y="1594697"/>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91427" rIns="137141" bIns="91427" rtlCol="0" anchor="t" anchorCtr="0"/>
          <a:lstStyle/>
          <a:p>
            <a:pPr algn="ctr" defTabSz="932563">
              <a:defRPr/>
            </a:pPr>
            <a:endParaRPr lang="en-US" dirty="0">
              <a:solidFill>
                <a:srgbClr val="D2D2D2"/>
              </a:solidFill>
              <a:latin typeface="Segoe UI"/>
            </a:endParaRPr>
          </a:p>
        </p:txBody>
      </p:sp>
    </p:spTree>
    <p:extLst>
      <p:ext uri="{BB962C8B-B14F-4D97-AF65-F5344CB8AC3E}">
        <p14:creationId xmlns:p14="http://schemas.microsoft.com/office/powerpoint/2010/main" val="13841737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a:t>Conclusion</a:t>
            </a:r>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a:t>Surface your business solutions in Office 365 user interface</a:t>
            </a:r>
          </a:p>
          <a:p>
            <a:pPr marL="0" indent="0">
              <a:spcBef>
                <a:spcPts val="1224"/>
              </a:spcBef>
              <a:buNone/>
            </a:pPr>
            <a:r>
              <a:rPr lang="en-US" dirty="0"/>
              <a:t>Leverage the building blocks of the platform</a:t>
            </a:r>
          </a:p>
          <a:p>
            <a:pPr marL="0" indent="0">
              <a:spcBef>
                <a:spcPts val="1224"/>
              </a:spcBef>
              <a:buNone/>
            </a:pPr>
            <a:r>
              <a:rPr lang="en-US" dirty="0"/>
              <a:t>Use the development platform of your choice</a:t>
            </a:r>
          </a:p>
          <a:p>
            <a:pPr marL="0" indent="0">
              <a:buNone/>
            </a:pPr>
            <a:endParaRPr lang="en-US" dirty="0"/>
          </a:p>
        </p:txBody>
      </p:sp>
    </p:spTree>
    <p:extLst>
      <p:ext uri="{BB962C8B-B14F-4D97-AF65-F5344CB8AC3E}">
        <p14:creationId xmlns:p14="http://schemas.microsoft.com/office/powerpoint/2010/main" val="9207707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add-in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add-in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32550" y="1637782"/>
            <a:ext cx="10724938" cy="2640295"/>
          </a:xfrm>
        </p:spPr>
        <p:txBody>
          <a:bodyPr vert="horz" wrap="square" lIns="149217" tIns="93260" rIns="149217" bIns="93260" rtlCol="0">
            <a:spAutoFit/>
          </a:bodyPr>
          <a:lstStyle/>
          <a:p>
            <a:r>
              <a:rPr lang="en-US" sz="2800" b="1" dirty="0">
                <a:solidFill>
                  <a:srgbClr val="000000"/>
                </a:solidFill>
                <a:hlinkClick r:id="rId2"/>
              </a:rPr>
              <a:t>Getting Started with Office add-ins</a:t>
            </a:r>
            <a:endParaRPr lang="en-US" sz="2800" b="1" dirty="0">
              <a:solidFill>
                <a:srgbClr val="000000"/>
              </a:solidFill>
            </a:endParaRPr>
          </a:p>
          <a:p>
            <a:r>
              <a:rPr lang="en-US" sz="2800" b="1" dirty="0">
                <a:solidFill>
                  <a:srgbClr val="000000"/>
                </a:solidFill>
                <a:hlinkClick r:id="rId3"/>
              </a:rPr>
              <a:t>Office add-in Code Samples</a:t>
            </a:r>
            <a:r>
              <a:rPr lang="en-US" sz="2800" b="1" dirty="0">
                <a:solidFill>
                  <a:srgbClr val="000000"/>
                </a:solidFill>
              </a:rPr>
              <a:t>  </a:t>
            </a:r>
          </a:p>
          <a:p>
            <a:r>
              <a:rPr lang="en-US" sz="2800" b="1" dirty="0">
                <a:solidFill>
                  <a:srgbClr val="000000"/>
                </a:solidFill>
                <a:hlinkClick r:id="rId4"/>
              </a:rPr>
              <a:t>Office add-in Training videos &amp; hands on labs </a:t>
            </a:r>
            <a:endParaRPr lang="en-US" sz="2800" b="1" dirty="0">
              <a:solidFill>
                <a:srgbClr val="000000"/>
              </a:solidFill>
            </a:endParaRPr>
          </a:p>
          <a:p>
            <a:r>
              <a:rPr lang="en-US" sz="2800" b="1" dirty="0">
                <a:solidFill>
                  <a:srgbClr val="000000"/>
                </a:solidFill>
                <a:hlinkClick r:id="rId5"/>
              </a:rPr>
              <a:t>Office add-in Snack videos</a:t>
            </a:r>
            <a:endParaRPr lang="en-US" sz="2800" b="1" dirty="0">
              <a:solidFill>
                <a:srgbClr val="000000"/>
              </a:solidFill>
            </a:endParaRPr>
          </a:p>
          <a:p>
            <a:r>
              <a:rPr lang="en-US" sz="2800" b="1" dirty="0">
                <a:solidFill>
                  <a:srgbClr val="000000"/>
                </a:solidFill>
                <a:hlinkClick r:id="rId6"/>
              </a:rPr>
              <a:t>Office add-in 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grpSp>
    </p:spTree>
    <p:extLst>
      <p:ext uri="{BB962C8B-B14F-4D97-AF65-F5344CB8AC3E}">
        <p14:creationId xmlns:p14="http://schemas.microsoft.com/office/powerpoint/2010/main" val="3390693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 Launch</a:t>
            </a:r>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gr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07418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a:t>
                </a:r>
                <a:r>
                  <a:rPr lang="en-US" sz="1799" dirty="0" err="1">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2"/>
            <a:ext cx="1835475" cy="1683431"/>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51" y="4916033"/>
            <a:ext cx="3780906" cy="1597853"/>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406" y="6513601"/>
            <a:ext cx="12476922"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19407"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0993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Developer vision</a:t>
            </a:r>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8669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Office Add-ins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add-ins</a:t>
            </a:r>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a:t>Surface your add-ins in the Office 365 platform</a:t>
            </a:r>
          </a:p>
          <a:p>
            <a:pPr marL="0" indent="0">
              <a:buNone/>
            </a:pPr>
            <a:r>
              <a:rPr lang="en-US" dirty="0"/>
              <a:t>In context of your business users productivity activities</a:t>
            </a:r>
          </a:p>
          <a:p>
            <a:pPr marL="0" indent="0">
              <a:buNone/>
            </a:pPr>
            <a:r>
              <a:rPr lang="en-US" dirty="0"/>
              <a:t>In Office Client, Office Online, and modern apps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a:t>Introducing the add-in model</a:t>
            </a:r>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Office add-ins do not “live” on the Office client</a:t>
            </a:r>
          </a:p>
          <a:p>
            <a:pPr marL="0" indent="0">
              <a:buNone/>
            </a:pPr>
            <a:r>
              <a:rPr lang="en-US" sz="3671" dirty="0"/>
              <a:t>Custom code executes in the client, cloud or on-premises</a:t>
            </a:r>
          </a:p>
          <a:p>
            <a:pPr marL="0" indent="0">
              <a:buNone/>
            </a:pPr>
            <a:r>
              <a:rPr lang="en-US" sz="3671" dirty="0"/>
              <a:t>Acquire add-ins via centralized location</a:t>
            </a:r>
          </a:p>
          <a:p>
            <a:pPr marL="228292" lvl="1" indent="0">
              <a:buNone/>
            </a:pPr>
            <a:r>
              <a:rPr lang="en-US" dirty="0"/>
              <a:t>Add-in catalog (SharePoint or </a:t>
            </a:r>
            <a:r>
              <a:rPr lang="en-US" dirty="0" err="1"/>
              <a:t>FileShare</a:t>
            </a:r>
            <a:r>
              <a:rPr lang="en-US" dirty="0"/>
              <a:t>)</a:t>
            </a:r>
          </a:p>
          <a:p>
            <a:pPr marL="228292" lvl="1" indent="0">
              <a:buNone/>
            </a:pPr>
            <a:r>
              <a:rPr lang="en-US" dirty="0"/>
              <a:t>Public store (via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a:t>Modern add-in development </a:t>
            </a:r>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Add-ins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Add-in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first add-in</a:t>
            </a:r>
          </a:p>
        </p:txBody>
      </p:sp>
      <p:sp>
        <p:nvSpPr>
          <p:cNvPr id="2" name="Text Placeholder 1"/>
          <p:cNvSpPr>
            <a:spLocks noGrp="1"/>
          </p:cNvSpPr>
          <p:nvPr>
            <p:ph type="body" sz="quarter" idx="10"/>
          </p:nvPr>
        </p:nvSpPr>
        <p:spPr/>
        <p:txBody>
          <a:bodyPr/>
          <a:lstStyle/>
          <a:p>
            <a:pPr marL="0" indent="0">
              <a:buNone/>
            </a:pPr>
            <a:r>
              <a:rPr lang="en-US" dirty="0"/>
              <a:t>demo</a:t>
            </a:r>
          </a:p>
        </p:txBody>
      </p:sp>
    </p:spTree>
    <p:extLst>
      <p:ext uri="{BB962C8B-B14F-4D97-AF65-F5344CB8AC3E}">
        <p14:creationId xmlns:p14="http://schemas.microsoft.com/office/powerpoint/2010/main" val="100028773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2.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2C87EC-C796-48CF-A1ED-51EC3C3FFFA2}">
  <ds:schemaRefs>
    <ds:schemaRef ds:uri="http://schemas.openxmlformats.org/package/2006/metadata/core-properties"/>
    <ds:schemaRef ds:uri="5fad15d0-477e-40da-a20d-40d4ca777cb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2202</Words>
  <Application>Microsoft Office PowerPoint</Application>
  <PresentationFormat>Custom</PresentationFormat>
  <Paragraphs>273</Paragraphs>
  <Slides>34</Slides>
  <Notes>21</Notes>
  <HiddenSlides>1</HiddenSlides>
  <MMClips>0</MMClips>
  <ScaleCrop>false</ScaleCrop>
  <HeadingPairs>
    <vt:vector size="6" baseType="variant">
      <vt:variant>
        <vt:lpstr>Fonts Used</vt:lpstr>
      </vt:variant>
      <vt:variant>
        <vt:i4>13</vt:i4>
      </vt:variant>
      <vt:variant>
        <vt:lpstr>Theme</vt:lpstr>
      </vt:variant>
      <vt:variant>
        <vt:i4>14</vt:i4>
      </vt:variant>
      <vt:variant>
        <vt:lpstr>Slide Titles</vt:lpstr>
      </vt:variant>
      <vt:variant>
        <vt:i4>34</vt:i4>
      </vt:variant>
    </vt:vector>
  </HeadingPairs>
  <TitlesOfParts>
    <vt:vector size="61" baseType="lpstr">
      <vt:lpstr>Arial</vt:lpstr>
      <vt:lpstr>Avenir LT Pro 45 Book</vt:lpstr>
      <vt:lpstr>Calibri</vt:lpstr>
      <vt:lpstr>Calibri Light</vt:lpstr>
      <vt:lpstr>Consolas</vt:lpstr>
      <vt:lpstr>Courier New</vt:lpstr>
      <vt:lpstr>ＭＳ Ｐゴシック</vt:lpstr>
      <vt:lpstr>Segoe Light</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5-30610_Microsoft_Ignite_Keynote_Template_CUSTOM_LIGHT</vt:lpstr>
      <vt:lpstr>2_5-30610_Microsoft_Ignite_Keynote_Template_CUSTOM_LIGHT</vt:lpstr>
      <vt:lpstr>1_5-30610_Microsoft_Ignite_Keynote_Template_CUSTOM_LIGHT</vt:lpstr>
      <vt:lpstr>3_5-30055_Office Template 2012 - 16x9 - White Background</vt:lpstr>
      <vt:lpstr>5-30629_Build_Template_WHITE</vt:lpstr>
      <vt:lpstr>Office Theme</vt:lpstr>
      <vt:lpstr>Office 365 Development</vt:lpstr>
      <vt:lpstr>Getting started with Office Add-ins</vt:lpstr>
      <vt:lpstr>Agenda</vt:lpstr>
      <vt:lpstr>Developer vision</vt:lpstr>
      <vt:lpstr>Intro to the Office Add-ins</vt:lpstr>
      <vt:lpstr>Contextual add-ins</vt:lpstr>
      <vt:lpstr>Introducing the add-in model</vt:lpstr>
      <vt:lpstr>Modern add-in development </vt:lpstr>
      <vt:lpstr>PowerPoint Presentation</vt:lpstr>
      <vt:lpstr>Office add-ins</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PowerPoint Presentation</vt:lpstr>
      <vt:lpstr>Getting started</vt:lpstr>
      <vt:lpstr>Development Options – Napa</vt:lpstr>
      <vt:lpstr>Development Options – Visual Studio</vt:lpstr>
      <vt:lpstr>Development Options – Other</vt:lpstr>
      <vt:lpstr>Office UI Fabric</vt:lpstr>
      <vt:lpstr>PowerPoint Presentation</vt:lpstr>
      <vt:lpstr>Office Add-ins Roadmap</vt:lpstr>
      <vt:lpstr>Conclusion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2015-12-16T00:54:23Z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